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8" r:id="rId26"/>
    <p:sldId id="293" r:id="rId27"/>
    <p:sldId id="294" r:id="rId28"/>
    <p:sldId id="275" r:id="rId29"/>
    <p:sldId id="299" r:id="rId30"/>
    <p:sldId id="301" r:id="rId31"/>
    <p:sldId id="292" r:id="rId32"/>
    <p:sldId id="295" r:id="rId33"/>
    <p:sldId id="302" r:id="rId34"/>
    <p:sldId id="300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44" autoAdjust="0"/>
  </p:normalViewPr>
  <p:slideViewPr>
    <p:cSldViewPr snapToGrid="0">
      <p:cViewPr varScale="1">
        <p:scale>
          <a:sx n="87" d="100"/>
          <a:sy n="87" d="100"/>
        </p:scale>
        <p:origin x="2157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-probably because to appear in this data set…..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accidents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10 mins</a:t>
            </a:r>
          </a:p>
          <a:p>
            <a:endParaRPr lang="en-AU" dirty="0"/>
          </a:p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1 an ambulance and 1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accidents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we will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extrapolate </a:t>
            </a:r>
          </a:p>
          <a:p>
            <a:pPr marL="0" indent="0">
              <a:buFontTx/>
              <a:buNone/>
            </a:pPr>
            <a:r>
              <a:rPr lang="en-AU" dirty="0"/>
              <a:t>each weather condition to cover </a:t>
            </a:r>
          </a:p>
          <a:p>
            <a:pPr marL="0" indent="0">
              <a:buFontTx/>
              <a:buNone/>
            </a:pPr>
            <a:r>
              <a:rPr lang="en-AU" dirty="0"/>
              <a:t>every day of the year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accident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</a:t>
            </a:r>
            <a:r>
              <a:rPr lang="en-AU" dirty="0" err="1"/>
              <a:t>accdients</a:t>
            </a:r>
            <a:r>
              <a:rPr lang="en-US" dirty="0">
                <a:solidFill>
                  <a:srgbClr val="FFFFFF"/>
                </a:solidFill>
              </a:rPr>
              <a:t>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-----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14 min</a:t>
            </a:r>
          </a:p>
          <a:p>
            <a:endParaRPr lang="en-AU" dirty="0"/>
          </a:p>
          <a:p>
            <a:r>
              <a:rPr lang="en-AU" dirty="0"/>
              <a:t>Now we have our final data</a:t>
            </a:r>
          </a:p>
          <a:p>
            <a:r>
              <a:rPr lang="en-AU" dirty="0"/>
              <a:t>time to produce the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7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endParaRPr lang="en-AU" dirty="0"/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endParaRPr lang="en-AU" dirty="0"/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0" indent="0">
              <a:buFontTx/>
              <a:buNone/>
            </a:pPr>
            <a:r>
              <a:rPr lang="en-AU" dirty="0"/>
              <a:t>- 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r>
              <a:rPr lang="en-AU" dirty="0"/>
              <a:t>------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r>
              <a:rPr lang="en-AU" dirty="0"/>
              <a:t>------</a:t>
            </a:r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accidents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easily made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which got way better RMSE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r>
              <a:rPr lang="en-US" dirty="0"/>
              <a:t>whereas regional areas had a slightly decreased risk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about some use cases for the model?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Ad campaigns about the statistical results</a:t>
            </a:r>
          </a:p>
          <a:p>
            <a:r>
              <a:rPr lang="en-AU" dirty="0"/>
              <a:t>help persuade and caution drives about dangerous groupings</a:t>
            </a:r>
          </a:p>
          <a:p>
            <a:endParaRPr lang="en-AU" dirty="0"/>
          </a:p>
          <a:p>
            <a:r>
              <a:rPr lang="en-AU" dirty="0"/>
              <a:t>==== click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create an alert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to redistribute accordingly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 the moment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based on the predictions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an area had an expected need of 10</a:t>
            </a:r>
          </a:p>
          <a:p>
            <a:r>
              <a:rPr lang="en-AU" dirty="0"/>
              <a:t>and another areas had extra ambulances</a:t>
            </a:r>
          </a:p>
          <a:p>
            <a:r>
              <a:rPr lang="en-AU" dirty="0"/>
              <a:t>shuffle them around</a:t>
            </a:r>
          </a:p>
          <a:p>
            <a:endParaRPr lang="en-AU" dirty="0"/>
          </a:p>
          <a:p>
            <a:r>
              <a:rPr lang="en-AU" dirty="0"/>
              <a:t>==== click</a:t>
            </a:r>
          </a:p>
          <a:p>
            <a:r>
              <a:rPr lang="en-AU" dirty="0"/>
              <a:t>or even just</a:t>
            </a:r>
          </a:p>
          <a:p>
            <a:r>
              <a:rPr lang="en-AU" dirty="0"/>
              <a:t>compare current emergency service</a:t>
            </a:r>
          </a:p>
          <a:p>
            <a:r>
              <a:rPr lang="en-AU" dirty="0"/>
              <a:t>distribution with what is expected</a:t>
            </a:r>
          </a:p>
          <a:p>
            <a:endParaRPr lang="en-AU" dirty="0"/>
          </a:p>
          <a:p>
            <a:r>
              <a:rPr lang="en-AU" dirty="0"/>
              <a:t>and finally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we could use the ideas of this model</a:t>
            </a:r>
          </a:p>
          <a:p>
            <a:r>
              <a:rPr lang="en-AU" dirty="0"/>
              <a:t>and create </a:t>
            </a:r>
            <a:r>
              <a:rPr lang="en-AU" dirty="0" err="1"/>
              <a:t>futther</a:t>
            </a:r>
            <a:r>
              <a:rPr lang="en-AU" dirty="0"/>
              <a:t> models</a:t>
            </a:r>
          </a:p>
          <a:p>
            <a:endParaRPr lang="en-AU" dirty="0"/>
          </a:p>
          <a:p>
            <a:r>
              <a:rPr lang="en-AU" dirty="0"/>
              <a:t>possibly focusing on the LGA for more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396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Non clear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the model</a:t>
            </a:r>
          </a:p>
          <a:p>
            <a:r>
              <a:rPr lang="en-AU" dirty="0"/>
              <a:t>predicted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in the North west,</a:t>
            </a:r>
          </a:p>
          <a:p>
            <a:r>
              <a:rPr lang="en-AU" dirty="0"/>
              <a:t>an average of </a:t>
            </a:r>
          </a:p>
          <a:p>
            <a:r>
              <a:rPr lang="en-AU" dirty="0"/>
              <a:t>between 5.25 and 7.5 ambulances</a:t>
            </a:r>
          </a:p>
          <a:p>
            <a:r>
              <a:rPr lang="en-AU" dirty="0"/>
              <a:t>and</a:t>
            </a:r>
          </a:p>
          <a:p>
            <a:r>
              <a:rPr lang="en-AU" dirty="0"/>
              <a:t>between 4.5 and 6.5 police</a:t>
            </a:r>
          </a:p>
          <a:p>
            <a:endParaRPr lang="en-AU" dirty="0"/>
          </a:p>
          <a:p>
            <a:r>
              <a:rPr lang="en-AU" dirty="0"/>
              <a:t>however</a:t>
            </a:r>
          </a:p>
          <a:p>
            <a:r>
              <a:rPr lang="en-AU" dirty="0"/>
              <a:t>True data from 2019 </a:t>
            </a:r>
            <a:r>
              <a:rPr lang="en-AU" dirty="0" err="1"/>
              <a:t>avearged</a:t>
            </a:r>
            <a:endParaRPr lang="en-AU" dirty="0"/>
          </a:p>
          <a:p>
            <a:r>
              <a:rPr lang="en-AU" dirty="0"/>
              <a:t>8 </a:t>
            </a:r>
            <a:r>
              <a:rPr lang="en-AU" dirty="0" err="1"/>
              <a:t>abulances</a:t>
            </a:r>
            <a:r>
              <a:rPr lang="en-AU" dirty="0"/>
              <a:t> and 6 police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the south east,</a:t>
            </a:r>
          </a:p>
          <a:p>
            <a:endParaRPr lang="en-AU" dirty="0"/>
          </a:p>
          <a:p>
            <a:r>
              <a:rPr lang="en-AU" dirty="0"/>
              <a:t>an average of </a:t>
            </a:r>
          </a:p>
          <a:p>
            <a:r>
              <a:rPr lang="en-AU" dirty="0"/>
              <a:t>between 5.75 and 8 ambulances</a:t>
            </a:r>
          </a:p>
          <a:p>
            <a:r>
              <a:rPr lang="en-AU" dirty="0"/>
              <a:t>and</a:t>
            </a:r>
          </a:p>
          <a:p>
            <a:r>
              <a:rPr lang="en-AU" dirty="0"/>
              <a:t>between 5 and 7 police</a:t>
            </a:r>
          </a:p>
          <a:p>
            <a:endParaRPr lang="en-AU" dirty="0"/>
          </a:p>
          <a:p>
            <a:r>
              <a:rPr lang="en-AU" dirty="0"/>
              <a:t>and again</a:t>
            </a:r>
          </a:p>
          <a:p>
            <a:r>
              <a:rPr lang="en-AU" dirty="0"/>
              <a:t>True data from 2019 </a:t>
            </a:r>
            <a:r>
              <a:rPr lang="en-AU" dirty="0" err="1"/>
              <a:t>avearged</a:t>
            </a:r>
            <a:endParaRPr lang="en-AU" dirty="0"/>
          </a:p>
          <a:p>
            <a:r>
              <a:rPr lang="en-AU" dirty="0"/>
              <a:t>8.5 </a:t>
            </a:r>
            <a:r>
              <a:rPr lang="en-AU" dirty="0" err="1"/>
              <a:t>abulances</a:t>
            </a:r>
            <a:r>
              <a:rPr lang="en-AU" dirty="0"/>
              <a:t> and 7 police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27 mins (taking notes throughout)</a:t>
            </a:r>
          </a:p>
          <a:p>
            <a:r>
              <a:rPr lang="en-AU" dirty="0"/>
              <a:t>23 mins</a:t>
            </a:r>
          </a:p>
          <a:p>
            <a:r>
              <a:rPr lang="en-AU" dirty="0"/>
              <a:t>22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r>
              <a:rPr lang="en-AU" dirty="0"/>
              <a:t>and what would make sense to do with it`</a:t>
            </a:r>
          </a:p>
          <a:p>
            <a:r>
              <a:rPr lang="en-AU" dirty="0"/>
              <a:t>and what doesn’t make sense</a:t>
            </a:r>
          </a:p>
          <a:p>
            <a:r>
              <a:rPr lang="en-AU" dirty="0"/>
              <a:t>------</a:t>
            </a:r>
          </a:p>
          <a:p>
            <a:r>
              <a:rPr lang="en-AU" dirty="0"/>
              <a:t>with that data</a:t>
            </a:r>
          </a:p>
          <a:p>
            <a:r>
              <a:rPr lang="en-AU" dirty="0"/>
              <a:t>we want to wrangle that data</a:t>
            </a:r>
          </a:p>
          <a:p>
            <a:r>
              <a:rPr lang="en-AU" dirty="0"/>
              <a:t>get that data into a nice format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so that 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r>
              <a:rPr lang="en-AU" dirty="0"/>
              <a:t>--------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r>
              <a:rPr lang="en-AU" dirty="0"/>
              <a:t>-------</a:t>
            </a:r>
          </a:p>
          <a:p>
            <a:r>
              <a:rPr lang="en-AU" dirty="0"/>
              <a:t>then with the full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and analyse it</a:t>
            </a:r>
          </a:p>
          <a:p>
            <a:r>
              <a:rPr lang="en-AU" dirty="0"/>
              <a:t>to get our final results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pre-accident data</a:t>
            </a:r>
          </a:p>
          <a:p>
            <a:r>
              <a:rPr lang="en-AU" dirty="0"/>
              <a:t>information we have before the accidents</a:t>
            </a:r>
          </a:p>
          <a:p>
            <a:endParaRPr lang="en-AU" dirty="0"/>
          </a:p>
          <a:p>
            <a:r>
              <a:rPr lang="en-AU" dirty="0"/>
              <a:t>post-accident data</a:t>
            </a:r>
          </a:p>
          <a:p>
            <a:r>
              <a:rPr lang="en-AU" dirty="0"/>
              <a:t>information we will have after the accidents</a:t>
            </a:r>
          </a:p>
          <a:p>
            <a:endParaRPr lang="en-AU" dirty="0"/>
          </a:p>
          <a:p>
            <a:r>
              <a:rPr lang="en-AU" dirty="0"/>
              <a:t>for the pre-accident data</a:t>
            </a:r>
          </a:p>
          <a:p>
            <a:r>
              <a:rPr lang="en-AU" dirty="0"/>
              <a:t>===== click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post-accident data</a:t>
            </a:r>
          </a:p>
          <a:p>
            <a:r>
              <a:rPr lang="en-AU" dirty="0"/>
              <a:t>==== click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sticking with the post-accidents data</a:t>
            </a:r>
          </a:p>
          <a:p>
            <a:endParaRPr lang="en-AU" dirty="0"/>
          </a:p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pre-accident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endParaRPr lang="en-AU" dirty="0"/>
          </a:p>
          <a:p>
            <a:r>
              <a:rPr lang="en-AU" dirty="0"/>
              <a:t>don’t want month long data groups</a:t>
            </a:r>
          </a:p>
          <a:p>
            <a:r>
              <a:rPr lang="en-AU" dirty="0"/>
              <a:t>not useful for schedules</a:t>
            </a:r>
          </a:p>
          <a:p>
            <a:endParaRPr lang="en-AU" dirty="0"/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so I decided on splitting time</a:t>
            </a:r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themselves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--- read slide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 </a:t>
            </a:r>
          </a:p>
          <a:p>
            <a:r>
              <a:rPr lang="en-AU" dirty="0"/>
              <a:t>for now</a:t>
            </a:r>
          </a:p>
          <a:p>
            <a:r>
              <a:rPr lang="en-AU" dirty="0"/>
              <a:t>will investigate which is best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there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a true or false per accident </a:t>
            </a:r>
          </a:p>
          <a:p>
            <a:endParaRPr lang="en-AU" dirty="0"/>
          </a:p>
          <a:p>
            <a:r>
              <a:rPr lang="en-AU" dirty="0"/>
              <a:t>only can be one ambulance or none</a:t>
            </a:r>
          </a:p>
          <a:p>
            <a:endParaRPr lang="en-AU" dirty="0"/>
          </a:p>
          <a:p>
            <a:r>
              <a:rPr lang="en-AU" dirty="0"/>
              <a:t>which is an assumption that had to be made</a:t>
            </a:r>
          </a:p>
          <a:p>
            <a:r>
              <a:rPr lang="en-AU" dirty="0"/>
              <a:t>it is possible to predicted the number per accident,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made otherwise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an accident had</a:t>
            </a:r>
          </a:p>
          <a:p>
            <a:r>
              <a:rPr lang="en-AU" dirty="0"/>
              <a:t>their injury severity reported</a:t>
            </a:r>
          </a:p>
          <a:p>
            <a:endParaRPr lang="en-AU" dirty="0"/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deemed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 mins</a:t>
            </a:r>
          </a:p>
          <a:p>
            <a:endParaRPr lang="en-AU" dirty="0"/>
          </a:p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further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1/09/2023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Metropolitan areas have a greater chance of needing an ambulance</a:t>
            </a:r>
          </a:p>
          <a:p>
            <a:r>
              <a:rPr lang="en-US" dirty="0"/>
              <a:t>Regional areas has a slightly decreased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raining?</a:t>
            </a:r>
          </a:p>
          <a:p>
            <a:pPr lvl="1"/>
            <a:r>
              <a:rPr lang="en-US" dirty="0"/>
              <a:t>Weather being ‘not clear’ in the evening increased risk significantly </a:t>
            </a:r>
          </a:p>
          <a:p>
            <a:pPr lvl="1"/>
            <a:r>
              <a:rPr lang="en-US" dirty="0"/>
              <a:t>Whereas raining in the morning has a decreased risk</a:t>
            </a:r>
          </a:p>
          <a:p>
            <a:pPr lvl="1"/>
            <a:r>
              <a:rPr lang="en-US" dirty="0"/>
              <a:t>Raining itself wasn’t significant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6E956-84B4-A388-C352-E711682DE512}"/>
              </a:ext>
            </a:extLst>
          </p:cNvPr>
          <p:cNvSpPr txBox="1"/>
          <p:nvPr/>
        </p:nvSpPr>
        <p:spPr>
          <a:xfrm>
            <a:off x="7422078" y="2864593"/>
            <a:ext cx="213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p-values &lt; 0.001</a:t>
            </a:r>
          </a:p>
          <a:p>
            <a:r>
              <a:rPr lang="en-AU" dirty="0"/>
              <a:t>*p-values &lt; 0.05</a:t>
            </a:r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28">
            <a:extLst>
              <a:ext uri="{FF2B5EF4-FFF2-40B4-BE49-F238E27FC236}">
                <a16:creationId xmlns:a16="http://schemas.microsoft.com/office/drawing/2014/main" id="{9D3AD361-5581-3A96-B182-1FC7B3C6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580462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91D2-9A94-CE46-9DB6-66D4607A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Use cases for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44C0-6D04-B8F7-E2C6-E081AD74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57" y="2004013"/>
            <a:ext cx="8596668" cy="3880773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AU" dirty="0"/>
              <a:t>Ad campaigns about the statistical results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Alert system to redistribute in the moment</a:t>
            </a:r>
          </a:p>
          <a:p>
            <a:pPr marL="0" indent="0">
              <a:buClr>
                <a:schemeClr val="accent2"/>
              </a:buClr>
              <a:buNone/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Compare current distributions with predictions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Further modelling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Focus on the smaller Local Government Areas</a:t>
            </a:r>
          </a:p>
        </p:txBody>
      </p:sp>
    </p:spTree>
    <p:extLst>
      <p:ext uri="{BB962C8B-B14F-4D97-AF65-F5344CB8AC3E}">
        <p14:creationId xmlns:p14="http://schemas.microsoft.com/office/powerpoint/2010/main" val="10817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806" y="744969"/>
            <a:ext cx="7121544" cy="1646302"/>
          </a:xfrm>
        </p:spPr>
        <p:txBody>
          <a:bodyPr/>
          <a:lstStyle/>
          <a:p>
            <a:pPr algn="ctr"/>
            <a:r>
              <a:rPr lang="en-AU" dirty="0"/>
              <a:t>When Do We Need Emergency Services?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C7DF-CB26-332B-6564-0124FDDA1C76}"/>
              </a:ext>
            </a:extLst>
          </p:cNvPr>
          <p:cNvSpPr txBox="1"/>
          <p:nvPr/>
        </p:nvSpPr>
        <p:spPr>
          <a:xfrm>
            <a:off x="1365661" y="2782669"/>
            <a:ext cx="763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Non clear Friday evenings (6pm – 12am) in </a:t>
            </a:r>
          </a:p>
          <a:p>
            <a:pPr algn="ctr"/>
            <a:r>
              <a:rPr lang="en-AU" dirty="0"/>
              <a:t>southeast and northwest metropolitan Melbourne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4C76-28E2-2304-7663-5C785604533C}"/>
              </a:ext>
            </a:extLst>
          </p:cNvPr>
          <p:cNvSpPr txBox="1"/>
          <p:nvPr/>
        </p:nvSpPr>
        <p:spPr>
          <a:xfrm>
            <a:off x="4257302" y="3820398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That’s tonight!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44D47-5A75-DEFB-1579-7FBF5D7320C6}"/>
              </a:ext>
            </a:extLst>
          </p:cNvPr>
          <p:cNvSpPr txBox="1"/>
          <p:nvPr/>
        </p:nvSpPr>
        <p:spPr>
          <a:xfrm>
            <a:off x="3578826" y="5743699"/>
            <a:ext cx="53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Take care on the drive home!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ADB2D-D51C-29BA-7E3D-3131D5ACF0DF}"/>
              </a:ext>
            </a:extLst>
          </p:cNvPr>
          <p:cNvSpPr txBox="1"/>
          <p:nvPr/>
        </p:nvSpPr>
        <p:spPr>
          <a:xfrm>
            <a:off x="501042" y="4418882"/>
            <a:ext cx="4096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Northwest:</a:t>
            </a:r>
          </a:p>
          <a:p>
            <a:pPr algn="ctr"/>
            <a:r>
              <a:rPr lang="en-AU" dirty="0"/>
              <a:t>between 5.25 and 7.5 ambulances</a:t>
            </a:r>
          </a:p>
          <a:p>
            <a:pPr algn="ctr"/>
            <a:r>
              <a:rPr lang="en-AU" dirty="0"/>
              <a:t>between 4.5 and 6.5 police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4AF89-92FE-284E-BB5A-8EB041773A29}"/>
              </a:ext>
            </a:extLst>
          </p:cNvPr>
          <p:cNvSpPr txBox="1"/>
          <p:nvPr/>
        </p:nvSpPr>
        <p:spPr>
          <a:xfrm>
            <a:off x="5926900" y="4418882"/>
            <a:ext cx="4096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Southeast:</a:t>
            </a:r>
          </a:p>
          <a:p>
            <a:pPr algn="ctr"/>
            <a:r>
              <a:rPr lang="en-AU" dirty="0"/>
              <a:t>between 5.75 and 8 ambulances</a:t>
            </a:r>
          </a:p>
          <a:p>
            <a:pPr algn="ctr"/>
            <a:r>
              <a:rPr lang="en-AU" dirty="0"/>
              <a:t>between 5 and 7 police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Post-Accident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Post-Accident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accident</a:t>
            </a:r>
          </a:p>
          <a:p>
            <a:endParaRPr lang="en-AU" dirty="0"/>
          </a:p>
          <a:p>
            <a:r>
              <a:rPr lang="en-AU" dirty="0"/>
              <a:t>Each person of an accident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</TotalTime>
  <Words>3141</Words>
  <Application>Microsoft Office PowerPoint</Application>
  <PresentationFormat>Widescreen</PresentationFormat>
  <Paragraphs>928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Training Testing Split</vt:lpstr>
      <vt:lpstr>Model Formula   Gamma GLM</vt:lpstr>
      <vt:lpstr>PowerPoint Presentation</vt:lpstr>
      <vt:lpstr>Model Diagnostic Plots</vt:lpstr>
      <vt:lpstr>Results!</vt:lpstr>
      <vt:lpstr>Predicting Police Demand</vt:lpstr>
      <vt:lpstr>PowerPoint Presentation</vt:lpstr>
      <vt:lpstr>Statistical Analysis and Results</vt:lpstr>
      <vt:lpstr>Use cases for the model</vt:lpstr>
      <vt:lpstr>When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20</cp:revision>
  <dcterms:created xsi:type="dcterms:W3CDTF">2023-08-28T10:43:25Z</dcterms:created>
  <dcterms:modified xsi:type="dcterms:W3CDTF">2023-08-31T23:55:12Z</dcterms:modified>
</cp:coreProperties>
</file>